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hu-HU" smtClean="0"/>
              <a:t>Mintacím szerkesztése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36BB4E83-0F32-4999-96C3-618AD8B040FA}" type="datetimeFigureOut">
              <a:rPr lang="hu-HU" smtClean="0"/>
              <a:t>2019. 01. 17.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247991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6BB4E83-0F32-4999-96C3-618AD8B040FA}" type="datetimeFigureOut">
              <a:rPr lang="hu-HU" smtClean="0"/>
              <a:t>2019. 01. 17.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298293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6BB4E83-0F32-4999-96C3-618AD8B040FA}" type="datetimeFigureOut">
              <a:rPr lang="hu-HU" smtClean="0"/>
              <a:t>2019. 01. 17.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2774573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6BB4E83-0F32-4999-96C3-618AD8B040FA}" type="datetimeFigureOut">
              <a:rPr lang="hu-HU" smtClean="0"/>
              <a:t>2019. 01. 17.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B721689-EFA0-40E5-880C-B3C89D503309}" type="slidenum">
              <a:rPr lang="hu-HU" smtClean="0"/>
              <a:t>‹#›</a:t>
            </a:fld>
            <a:endParaRPr lang="hu-H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791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36BB4E83-0F32-4999-96C3-618AD8B040FA}" type="datetimeFigureOut">
              <a:rPr lang="hu-HU" smtClean="0"/>
              <a:t>2019. 01. 17.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8023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hu-HU" smtClean="0"/>
              <a:t>Mintacím szerkesztése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36BB4E83-0F32-4999-96C3-618AD8B040FA}" type="datetimeFigureOut">
              <a:rPr lang="hu-HU" smtClean="0"/>
              <a:t>2019. 01. 17.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415236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36BB4E83-0F32-4999-96C3-618AD8B040FA}" type="datetimeFigureOut">
              <a:rPr lang="hu-HU" smtClean="0"/>
              <a:t>2019. 01. 17.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3040929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36BB4E83-0F32-4999-96C3-618AD8B040FA}" type="datetimeFigureOut">
              <a:rPr lang="hu-HU" smtClean="0"/>
              <a:t>2019. 01. 17.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367116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36BB4E83-0F32-4999-96C3-618AD8B040FA}" type="datetimeFigureOut">
              <a:rPr lang="hu-HU" smtClean="0"/>
              <a:t>2019. 01. 17.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178443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36BB4E83-0F32-4999-96C3-618AD8B040FA}" type="datetimeFigureOut">
              <a:rPr lang="hu-HU" smtClean="0"/>
              <a:t>2019. 01. 17.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109664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36BB4E83-0F32-4999-96C3-618AD8B040FA}" type="datetimeFigureOut">
              <a:rPr lang="hu-HU" smtClean="0"/>
              <a:t>2019. 01. 17.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332460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36BB4E83-0F32-4999-96C3-618AD8B040FA}" type="datetimeFigureOut">
              <a:rPr lang="hu-HU" smtClean="0"/>
              <a:t>2019. 01. 17.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194068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hu-HU" smtClean="0"/>
              <a:t>Mintacím szerkesztése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36BB4E83-0F32-4999-96C3-618AD8B040FA}" type="datetimeFigureOut">
              <a:rPr lang="hu-HU" smtClean="0"/>
              <a:t>2019. 01. 17.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1526879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36BB4E83-0F32-4999-96C3-618AD8B040FA}" type="datetimeFigureOut">
              <a:rPr lang="hu-HU" smtClean="0"/>
              <a:t>2019. 01. 17.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2666972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B4E83-0F32-4999-96C3-618AD8B040FA}" type="datetimeFigureOut">
              <a:rPr lang="hu-HU" smtClean="0"/>
              <a:t>2019. 01. 17.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207161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hu-HU" smtClean="0"/>
              <a:t>Mintacím szerkesztése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36BB4E83-0F32-4999-96C3-618AD8B040FA}" type="datetimeFigureOut">
              <a:rPr lang="hu-HU" smtClean="0"/>
              <a:t>2019. 01. 17.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20895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36BB4E83-0F32-4999-96C3-618AD8B040FA}" type="datetimeFigureOut">
              <a:rPr lang="hu-HU" smtClean="0"/>
              <a:t>2019. 01. 17.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B721689-EFA0-40E5-880C-B3C89D503309}" type="slidenum">
              <a:rPr lang="hu-HU" smtClean="0"/>
              <a:t>‹#›</a:t>
            </a:fld>
            <a:endParaRPr lang="hu-HU"/>
          </a:p>
        </p:txBody>
      </p:sp>
    </p:spTree>
    <p:extLst>
      <p:ext uri="{BB962C8B-B14F-4D97-AF65-F5344CB8AC3E}">
        <p14:creationId xmlns:p14="http://schemas.microsoft.com/office/powerpoint/2010/main" val="114996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6BB4E83-0F32-4999-96C3-618AD8B040FA}" type="datetimeFigureOut">
              <a:rPr lang="hu-HU" smtClean="0"/>
              <a:t>2019. 01. 17.</a:t>
            </a:fld>
            <a:endParaRPr lang="hu-H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hu-H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B721689-EFA0-40E5-880C-B3C89D503309}" type="slidenum">
              <a:rPr lang="hu-HU" smtClean="0"/>
              <a:t>‹#›</a:t>
            </a:fld>
            <a:endParaRPr lang="hu-HU"/>
          </a:p>
        </p:txBody>
      </p:sp>
    </p:spTree>
    <p:extLst>
      <p:ext uri="{BB962C8B-B14F-4D97-AF65-F5344CB8AC3E}">
        <p14:creationId xmlns:p14="http://schemas.microsoft.com/office/powerpoint/2010/main" val="1827587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370693" y="1769540"/>
            <a:ext cx="9440034" cy="981973"/>
          </a:xfrm>
        </p:spPr>
        <p:txBody>
          <a:bodyPr>
            <a:normAutofit fontScale="90000"/>
          </a:bodyPr>
          <a:lstStyle/>
          <a:p>
            <a:r>
              <a:rPr lang="hu-HU" dirty="0" smtClean="0"/>
              <a:t>Egy velünk élő életmű</a:t>
            </a:r>
            <a:br>
              <a:rPr lang="hu-HU" dirty="0" smtClean="0"/>
            </a:br>
            <a:r>
              <a:rPr lang="hu-HU" sz="3600" dirty="0" smtClean="0"/>
              <a:t>(Az Ady-kultusz rövid története 1906-tól napjainkig)</a:t>
            </a:r>
            <a:endParaRPr lang="hu-HU" sz="3600" dirty="0"/>
          </a:p>
        </p:txBody>
      </p:sp>
      <p:sp>
        <p:nvSpPr>
          <p:cNvPr id="3" name="Alcím 2"/>
          <p:cNvSpPr>
            <a:spLocks noGrp="1"/>
          </p:cNvSpPr>
          <p:nvPr>
            <p:ph type="subTitle" idx="1"/>
          </p:nvPr>
        </p:nvSpPr>
        <p:spPr>
          <a:xfrm>
            <a:off x="1370693" y="5685905"/>
            <a:ext cx="9440034" cy="457199"/>
          </a:xfrm>
        </p:spPr>
        <p:txBody>
          <a:bodyPr/>
          <a:lstStyle/>
          <a:p>
            <a:r>
              <a:rPr lang="hu-HU" dirty="0" smtClean="0"/>
              <a:t>Balatonmáriafürdő, 2019. január 17.</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187" y="2984269"/>
            <a:ext cx="2823045" cy="2177935"/>
          </a:xfrm>
          <a:prstGeom prst="rect">
            <a:avLst/>
          </a:prstGeom>
        </p:spPr>
      </p:pic>
      <p:sp>
        <p:nvSpPr>
          <p:cNvPr id="5" name="Szövegdoboz 4"/>
          <p:cNvSpPr txBox="1"/>
          <p:nvPr/>
        </p:nvSpPr>
        <p:spPr>
          <a:xfrm>
            <a:off x="9035935" y="4497185"/>
            <a:ext cx="2286000" cy="1077218"/>
          </a:xfrm>
          <a:prstGeom prst="rect">
            <a:avLst/>
          </a:prstGeom>
          <a:noFill/>
        </p:spPr>
        <p:txBody>
          <a:bodyPr wrap="square" rtlCol="0">
            <a:spAutoFit/>
          </a:bodyPr>
          <a:lstStyle/>
          <a:p>
            <a:r>
              <a:rPr lang="hu-HU" dirty="0" smtClean="0"/>
              <a:t>Készítette:</a:t>
            </a:r>
          </a:p>
          <a:p>
            <a:endParaRPr lang="hu-HU" dirty="0"/>
          </a:p>
          <a:p>
            <a:r>
              <a:rPr lang="hu-HU" dirty="0" smtClean="0"/>
              <a:t>Horváth Péter</a:t>
            </a:r>
          </a:p>
          <a:p>
            <a:r>
              <a:rPr lang="hu-HU" sz="1000" dirty="0"/>
              <a:t>k</a:t>
            </a:r>
            <a:r>
              <a:rPr lang="hu-HU" sz="1000" dirty="0" smtClean="0"/>
              <a:t>özépiskolai tanár</a:t>
            </a:r>
            <a:endParaRPr lang="hu-HU" sz="1000" dirty="0"/>
          </a:p>
        </p:txBody>
      </p:sp>
    </p:spTree>
    <p:extLst>
      <p:ext uri="{BB962C8B-B14F-4D97-AF65-F5344CB8AC3E}">
        <p14:creationId xmlns:p14="http://schemas.microsoft.com/office/powerpoint/2010/main" val="26698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71204" y="2850630"/>
            <a:ext cx="10515600" cy="1325563"/>
          </a:xfrm>
        </p:spPr>
        <p:txBody>
          <a:bodyPr/>
          <a:lstStyle/>
          <a:p>
            <a:pPr algn="ctr"/>
            <a:r>
              <a:rPr lang="hu-HU" dirty="0" smtClean="0"/>
              <a:t>Köszönöm megtisztelő figyelmüket!</a:t>
            </a:r>
            <a:endParaRPr lang="hu-HU" dirty="0"/>
          </a:p>
        </p:txBody>
      </p:sp>
    </p:spTree>
    <p:extLst>
      <p:ext uri="{BB962C8B-B14F-4D97-AF65-F5344CB8AC3E}">
        <p14:creationId xmlns:p14="http://schemas.microsoft.com/office/powerpoint/2010/main" val="286318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Ady-kultusz: már Ady életében kialakul (Ady mint költő </a:t>
            </a:r>
            <a:r>
              <a:rPr lang="hu-HU" dirty="0" smtClean="0">
                <a:latin typeface="Calibri" panose="020F0502020204030204" pitchFamily="34" charset="0"/>
                <a:cs typeface="Calibri" panose="020F0502020204030204" pitchFamily="34" charset="0"/>
              </a:rPr>
              <a:t>↔ </a:t>
            </a:r>
            <a:r>
              <a:rPr lang="hu-HU" dirty="0" smtClean="0"/>
              <a:t>Ady mint publicista)</a:t>
            </a:r>
          </a:p>
          <a:p>
            <a:pPr marL="0" indent="0">
              <a:buNone/>
            </a:pPr>
            <a:endParaRPr lang="hu-HU" dirty="0"/>
          </a:p>
          <a:p>
            <a:pPr>
              <a:buFontTx/>
              <a:buChar char="-"/>
            </a:pPr>
            <a:r>
              <a:rPr lang="hu-HU" dirty="0" smtClean="0"/>
              <a:t>Ady: vátesz, aki épp Petőfivel és Adyval szemben fogalmazza meg magát:</a:t>
            </a:r>
          </a:p>
          <a:p>
            <a:pPr>
              <a:buFontTx/>
              <a:buChar char="-"/>
            </a:pPr>
            <a:endParaRPr lang="hu-HU" dirty="0" smtClean="0"/>
          </a:p>
          <a:p>
            <a:pPr>
              <a:buFontTx/>
              <a:buChar char="-"/>
            </a:pPr>
            <a:r>
              <a:rPr lang="hu-HU" dirty="0" smtClean="0"/>
              <a:t>„Mit bánom én, hogy Goethe hogy csinálja,</a:t>
            </a:r>
            <a:br>
              <a:rPr lang="hu-HU" dirty="0" smtClean="0"/>
            </a:br>
            <a:r>
              <a:rPr lang="hu-HU" dirty="0" smtClean="0"/>
              <a:t>Hogy </a:t>
            </a:r>
            <a:r>
              <a:rPr lang="hu-HU" dirty="0" err="1" smtClean="0"/>
              <a:t>tempóz</a:t>
            </a:r>
            <a:r>
              <a:rPr lang="hu-HU" dirty="0" smtClean="0"/>
              <a:t> Arany s Petőfi hogy istenül.”</a:t>
            </a:r>
          </a:p>
          <a:p>
            <a:pPr>
              <a:buFontTx/>
              <a:buChar char="-"/>
            </a:pPr>
            <a:endParaRPr lang="hu-HU" dirty="0" smtClean="0"/>
          </a:p>
          <a:p>
            <a:pPr>
              <a:buFontTx/>
              <a:buChar char="-"/>
            </a:pPr>
            <a:r>
              <a:rPr lang="hu-HU" dirty="0" smtClean="0"/>
              <a:t>Ady = új 								Petőfi, Arany = régi</a:t>
            </a:r>
          </a:p>
          <a:p>
            <a:pPr>
              <a:buFontTx/>
              <a:buChar char="-"/>
            </a:pPr>
            <a:endParaRPr lang="hu-HU" dirty="0" smtClean="0"/>
          </a:p>
        </p:txBody>
      </p:sp>
      <p:sp>
        <p:nvSpPr>
          <p:cNvPr id="4" name="Balra-jobbra nyíl 3"/>
          <p:cNvSpPr/>
          <p:nvPr/>
        </p:nvSpPr>
        <p:spPr>
          <a:xfrm>
            <a:off x="2959331" y="4705003"/>
            <a:ext cx="2576945" cy="4322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49660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714895"/>
          </a:xfrm>
        </p:spPr>
        <p:txBody>
          <a:bodyPr/>
          <a:lstStyle/>
          <a:p>
            <a:r>
              <a:rPr lang="hu-HU" dirty="0" smtClean="0"/>
              <a:t>Hatvany Lajos</a:t>
            </a:r>
            <a:endParaRPr lang="hu-HU"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3979" y="987426"/>
            <a:ext cx="3198413" cy="4652238"/>
          </a:xfrm>
        </p:spPr>
      </p:pic>
      <p:sp>
        <p:nvSpPr>
          <p:cNvPr id="5" name="Szöveg helye 4"/>
          <p:cNvSpPr>
            <a:spLocks noGrp="1"/>
          </p:cNvSpPr>
          <p:nvPr>
            <p:ph type="body" sz="half" idx="2"/>
          </p:nvPr>
        </p:nvSpPr>
        <p:spPr>
          <a:xfrm>
            <a:off x="839788" y="1172095"/>
            <a:ext cx="3932237" cy="5054137"/>
          </a:xfrm>
        </p:spPr>
        <p:txBody>
          <a:bodyPr>
            <a:normAutofit fontScale="92500" lnSpcReduction="10000"/>
          </a:bodyPr>
          <a:lstStyle/>
          <a:p>
            <a:pPr marL="285750" indent="-285750">
              <a:buFontTx/>
              <a:buChar char="-"/>
            </a:pPr>
            <a:r>
              <a:rPr lang="hu-HU" dirty="0" smtClean="0"/>
              <a:t>A Nyugat tulajdonosa</a:t>
            </a:r>
          </a:p>
          <a:p>
            <a:pPr marL="285750" indent="-285750">
              <a:buFontTx/>
              <a:buChar char="-"/>
            </a:pPr>
            <a:r>
              <a:rPr lang="hu-HU" dirty="0" smtClean="0"/>
              <a:t>Ady egyik felfedezője, mecénása</a:t>
            </a:r>
          </a:p>
          <a:p>
            <a:pPr marL="285750" indent="-285750">
              <a:buFontTx/>
              <a:buChar char="-"/>
            </a:pPr>
            <a:r>
              <a:rPr lang="hu-HU" dirty="0" smtClean="0"/>
              <a:t>Ady: a progresszió, a haladás, a magyar modernizmus költője</a:t>
            </a:r>
          </a:p>
          <a:p>
            <a:pPr marL="285750" indent="-285750">
              <a:buFontTx/>
              <a:buChar char="-"/>
            </a:pPr>
            <a:r>
              <a:rPr lang="hu-HU" dirty="0" err="1" smtClean="0"/>
              <a:t>Duk-duk</a:t>
            </a:r>
            <a:r>
              <a:rPr lang="hu-HU" dirty="0" smtClean="0"/>
              <a:t> affér: Ady első kitörési kísérlete</a:t>
            </a:r>
          </a:p>
          <a:p>
            <a:pPr marL="285750" indent="-285750">
              <a:buFontTx/>
              <a:buChar char="-"/>
            </a:pPr>
            <a:r>
              <a:rPr lang="hu-HU" dirty="0" smtClean="0"/>
              <a:t>Ady anyagilag is Hatvany segítségére szorul</a:t>
            </a:r>
            <a:br>
              <a:rPr lang="hu-HU" dirty="0" smtClean="0"/>
            </a:br>
            <a:r>
              <a:rPr lang="hu-HU" dirty="0" smtClean="0"/>
              <a:t>A két </a:t>
            </a:r>
            <a:r>
              <a:rPr lang="hu-HU" dirty="0" err="1" smtClean="0"/>
              <a:t>vh</a:t>
            </a:r>
            <a:r>
              <a:rPr lang="hu-HU" dirty="0" smtClean="0"/>
              <a:t>. </a:t>
            </a:r>
            <a:r>
              <a:rPr lang="hu-HU" dirty="0"/>
              <a:t>k</a:t>
            </a:r>
            <a:r>
              <a:rPr lang="hu-HU" dirty="0" smtClean="0"/>
              <a:t>özötti Ady-recepciók</a:t>
            </a:r>
          </a:p>
          <a:p>
            <a:pPr marL="285750" indent="-285750">
              <a:buFont typeface="Arial" panose="020B0604020202020204" pitchFamily="34" charset="0"/>
              <a:buChar char="•"/>
            </a:pPr>
            <a:r>
              <a:rPr lang="hu-HU" dirty="0" smtClean="0"/>
              <a:t>Meghamisítják</a:t>
            </a:r>
            <a:r>
              <a:rPr lang="hu-HU" dirty="0" smtClean="0"/>
              <a:t>(Babits, </a:t>
            </a:r>
            <a:r>
              <a:rPr lang="hu-HU" dirty="0" err="1" smtClean="0"/>
              <a:t>Schöpflin</a:t>
            </a:r>
            <a:r>
              <a:rPr lang="hu-HU" dirty="0" smtClean="0"/>
              <a:t> Aladár, Laczkó Géza)</a:t>
            </a:r>
            <a:endParaRPr lang="hu-HU" dirty="0" smtClean="0"/>
          </a:p>
          <a:p>
            <a:pPr marL="285750" indent="-285750">
              <a:buFont typeface="Arial" panose="020B0604020202020204" pitchFamily="34" charset="0"/>
              <a:buChar char="•"/>
            </a:pPr>
            <a:r>
              <a:rPr lang="hu-HU" dirty="0" smtClean="0"/>
              <a:t>Kisajátítják (Makkai </a:t>
            </a:r>
            <a:r>
              <a:rPr lang="hu-HU" dirty="0"/>
              <a:t>S</a:t>
            </a:r>
            <a:r>
              <a:rPr lang="hu-HU" dirty="0" smtClean="0"/>
              <a:t>ándor, Sík Sándor, </a:t>
            </a:r>
            <a:r>
              <a:rPr lang="hu-HU" dirty="0" err="1" smtClean="0"/>
              <a:t>Klebersberg</a:t>
            </a:r>
            <a:r>
              <a:rPr lang="hu-HU" dirty="0" smtClean="0"/>
              <a:t> Kunó)</a:t>
            </a:r>
          </a:p>
          <a:p>
            <a:pPr marL="285750" indent="-285750">
              <a:buFont typeface="Arial" panose="020B0604020202020204" pitchFamily="34" charset="0"/>
              <a:buChar char="•"/>
            </a:pPr>
            <a:r>
              <a:rPr lang="hu-HU" dirty="0" smtClean="0"/>
              <a:t>Kisemmizés (Kosztolányi: Ady=politikai költő) – A toll, 1929</a:t>
            </a:r>
          </a:p>
          <a:p>
            <a:pPr marL="285750" indent="-285750">
              <a:buFont typeface="Arial" panose="020B0604020202020204" pitchFamily="34" charset="0"/>
              <a:buChar char="•"/>
            </a:pPr>
            <a:r>
              <a:rPr lang="hu-HU" dirty="0" smtClean="0"/>
              <a:t>A Nyugat Ady halála után ezt a „nyugatos” Ady-képet viszi tovább, elítélve az Ady-kultusz vadhajtásait (Ignotus, </a:t>
            </a:r>
            <a:r>
              <a:rPr lang="hu-HU" dirty="0" err="1" smtClean="0"/>
              <a:t>Schöpflin</a:t>
            </a:r>
            <a:r>
              <a:rPr lang="hu-HU" dirty="0" smtClean="0"/>
              <a:t> Aladár, Babits </a:t>
            </a:r>
            <a:r>
              <a:rPr lang="hu-HU" dirty="0"/>
              <a:t>M</a:t>
            </a:r>
            <a:r>
              <a:rPr lang="hu-HU" dirty="0" smtClean="0"/>
              <a:t>ihály)</a:t>
            </a:r>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endParaRPr lang="hu-HU" dirty="0" smtClean="0"/>
          </a:p>
          <a:p>
            <a:pPr marL="285750" indent="-285750">
              <a:buFont typeface="Arial" panose="020B0604020202020204" pitchFamily="34" charset="0"/>
              <a:buChar char="•"/>
            </a:pPr>
            <a:endParaRPr lang="hu-HU" dirty="0"/>
          </a:p>
        </p:txBody>
      </p:sp>
    </p:spTree>
    <p:extLst>
      <p:ext uri="{BB962C8B-B14F-4D97-AF65-F5344CB8AC3E}">
        <p14:creationId xmlns:p14="http://schemas.microsoft.com/office/powerpoint/2010/main" val="413376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3795" y="947649"/>
            <a:ext cx="3706889" cy="515391"/>
          </a:xfrm>
        </p:spPr>
        <p:txBody>
          <a:bodyPr/>
          <a:lstStyle/>
          <a:p>
            <a:r>
              <a:rPr lang="hu-HU" dirty="0" smtClean="0"/>
              <a:t>Jászi Oszkár</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1494" y="1557337"/>
            <a:ext cx="2381250" cy="3286125"/>
          </a:xfrm>
        </p:spPr>
      </p:pic>
      <p:sp>
        <p:nvSpPr>
          <p:cNvPr id="4" name="Szöveg helye 3"/>
          <p:cNvSpPr>
            <a:spLocks noGrp="1"/>
          </p:cNvSpPr>
          <p:nvPr>
            <p:ph type="body" sz="half" idx="2"/>
          </p:nvPr>
        </p:nvSpPr>
        <p:spPr>
          <a:xfrm>
            <a:off x="299258" y="2086496"/>
            <a:ext cx="6425738" cy="3266900"/>
          </a:xfrm>
        </p:spPr>
        <p:txBody>
          <a:bodyPr>
            <a:normAutofit/>
          </a:bodyPr>
          <a:lstStyle/>
          <a:p>
            <a:endParaRPr lang="hu-HU" dirty="0" smtClean="0"/>
          </a:p>
          <a:p>
            <a:r>
              <a:rPr lang="hu-HU" dirty="0" smtClean="0"/>
              <a:t>1906 – Új versek: „Fiúk, megvan a költőnk!” </a:t>
            </a:r>
            <a:endParaRPr lang="hu-HU" dirty="0"/>
          </a:p>
          <a:p>
            <a:r>
              <a:rPr lang="hu-HU" dirty="0" smtClean="0"/>
              <a:t>1912: </a:t>
            </a:r>
            <a:r>
              <a:rPr lang="hu-HU" dirty="0"/>
              <a:t>A</a:t>
            </a:r>
            <a:r>
              <a:rPr lang="hu-HU" dirty="0" smtClean="0"/>
              <a:t>dy felvétele a Martinovics-páholyba</a:t>
            </a:r>
          </a:p>
          <a:p>
            <a:endParaRPr lang="hu-HU" dirty="0"/>
          </a:p>
          <a:p>
            <a:pPr marL="285750" indent="-285750">
              <a:buFontTx/>
              <a:buChar char="-"/>
            </a:pPr>
            <a:r>
              <a:rPr lang="hu-HU" dirty="0" smtClean="0"/>
              <a:t>Politikai cél: Ady neve vonzerő, legitimáló tényező</a:t>
            </a:r>
            <a:br>
              <a:rPr lang="hu-HU" dirty="0" smtClean="0"/>
            </a:br>
            <a:endParaRPr lang="hu-HU" dirty="0" smtClean="0"/>
          </a:p>
          <a:p>
            <a:pPr marL="285750" indent="-285750">
              <a:buFontTx/>
              <a:buChar char="-"/>
            </a:pPr>
            <a:r>
              <a:rPr lang="hu-HU" dirty="0" smtClean="0"/>
              <a:t>Vészi József, Bíró Lajos → Budapesti Napló</a:t>
            </a:r>
            <a:endParaRPr lang="hu-HU" dirty="0"/>
          </a:p>
        </p:txBody>
      </p:sp>
    </p:spTree>
    <p:extLst>
      <p:ext uri="{BB962C8B-B14F-4D97-AF65-F5344CB8AC3E}">
        <p14:creationId xmlns:p14="http://schemas.microsoft.com/office/powerpoint/2010/main" val="183601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3795" y="798022"/>
            <a:ext cx="3706889" cy="565265"/>
          </a:xfrm>
        </p:spPr>
        <p:txBody>
          <a:bodyPr/>
          <a:lstStyle/>
          <a:p>
            <a:r>
              <a:rPr lang="hu-HU" dirty="0" smtClean="0"/>
              <a:t>Szabó Dezső</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3933" y="1239653"/>
            <a:ext cx="3310128" cy="4352544"/>
          </a:xfrm>
        </p:spPr>
      </p:pic>
      <p:sp>
        <p:nvSpPr>
          <p:cNvPr id="4" name="Szöveg helye 3"/>
          <p:cNvSpPr>
            <a:spLocks noGrp="1"/>
          </p:cNvSpPr>
          <p:nvPr>
            <p:ph type="body" sz="half" idx="2"/>
          </p:nvPr>
        </p:nvSpPr>
        <p:spPr>
          <a:xfrm>
            <a:off x="1155672" y="1799706"/>
            <a:ext cx="5868583" cy="2098964"/>
          </a:xfrm>
        </p:spPr>
        <p:txBody>
          <a:bodyPr>
            <a:normAutofit fontScale="92500" lnSpcReduction="20000"/>
          </a:bodyPr>
          <a:lstStyle/>
          <a:p>
            <a:pPr marL="285750" indent="-285750">
              <a:buFontTx/>
              <a:buChar char="-"/>
            </a:pPr>
            <a:r>
              <a:rPr lang="hu-HU" sz="1900" dirty="0" smtClean="0"/>
              <a:t>Ady </a:t>
            </a:r>
            <a:r>
              <a:rPr lang="hu-HU" sz="1900" b="1" dirty="0" smtClean="0"/>
              <a:t>konzervatív</a:t>
            </a:r>
            <a:r>
              <a:rPr lang="hu-HU" sz="1900" dirty="0" smtClean="0"/>
              <a:t> kanonizálása</a:t>
            </a:r>
          </a:p>
          <a:p>
            <a:pPr marL="285750" indent="-285750">
              <a:buFontTx/>
              <a:buChar char="-"/>
            </a:pPr>
            <a:r>
              <a:rPr lang="hu-HU" sz="1900" dirty="0" smtClean="0"/>
              <a:t>Korábban elutasítják Adyt (</a:t>
            </a:r>
            <a:r>
              <a:rPr lang="hu-HU" sz="1900" i="1" dirty="0" smtClean="0"/>
              <a:t>Herczeg Ferenc, Rákosi Jenő, Tóth Béla</a:t>
            </a:r>
            <a:r>
              <a:rPr lang="hu-HU" sz="1900" dirty="0" smtClean="0"/>
              <a:t>)</a:t>
            </a:r>
            <a:br>
              <a:rPr lang="hu-HU" sz="1900" dirty="0" smtClean="0"/>
            </a:br>
            <a:r>
              <a:rPr lang="hu-HU" sz="1900" dirty="0" smtClean="0"/>
              <a:t>- részben esztétikailag</a:t>
            </a:r>
            <a:br>
              <a:rPr lang="hu-HU" sz="1900" dirty="0" smtClean="0"/>
            </a:br>
            <a:r>
              <a:rPr lang="hu-HU" sz="1900" dirty="0" smtClean="0"/>
              <a:t>- főleg politikailag</a:t>
            </a:r>
          </a:p>
          <a:p>
            <a:pPr marL="285750" indent="-285750">
              <a:buFontTx/>
              <a:buChar char="-"/>
            </a:pPr>
            <a:r>
              <a:rPr lang="hu-HU" sz="1900" dirty="0" smtClean="0"/>
              <a:t>1919: </a:t>
            </a:r>
            <a:r>
              <a:rPr lang="hu-HU" sz="1900" i="1" dirty="0" smtClean="0"/>
              <a:t>Az elsodort falu </a:t>
            </a:r>
            <a:r>
              <a:rPr lang="hu-HU" sz="1900" dirty="0" smtClean="0"/>
              <a:t>(Szabó részben Adyról mintázza hősét) – számvetés Trianonnal</a:t>
            </a:r>
            <a:r>
              <a:rPr lang="hu-HU" dirty="0" smtClean="0"/>
              <a:t/>
            </a:r>
            <a:br>
              <a:rPr lang="hu-HU" dirty="0" smtClean="0"/>
            </a:br>
            <a:endParaRPr lang="hu-HU" dirty="0"/>
          </a:p>
        </p:txBody>
      </p:sp>
      <p:sp>
        <p:nvSpPr>
          <p:cNvPr id="6" name="Szövegdoboz 5"/>
          <p:cNvSpPr txBox="1"/>
          <p:nvPr/>
        </p:nvSpPr>
        <p:spPr>
          <a:xfrm>
            <a:off x="722113" y="4156364"/>
            <a:ext cx="6509960" cy="1785104"/>
          </a:xfrm>
          <a:prstGeom prst="rect">
            <a:avLst/>
          </a:prstGeom>
          <a:noFill/>
        </p:spPr>
        <p:txBody>
          <a:bodyPr wrap="square" rtlCol="0">
            <a:spAutoFit/>
          </a:bodyPr>
          <a:lstStyle/>
          <a:p>
            <a:r>
              <a:rPr lang="hu-HU" sz="1100" i="1" dirty="0" smtClean="0"/>
              <a:t>„Ady Endre halálra hajszolt zsenijének kezdettől kezdve én voltam a legvakmerőbb, legtöbb fegyverrel küzdő harcosa. (…) Akkor is, mikor ezért, mint kis vidéki tanárnak, feljelentésekben, fegyelmikben, üldöztetésekben volt részem. Hol hallatta ekkor a nagy belterjes Székely a szavát az üldözött zseni érdekében? Kussolt. Én küzdöttem Adyért, minden szennyes áradat dacára, mikor a kurzus első napjaiban az Üllői-úti Szent Imre kollégium nagy termében az egész más lelkiségű közönséget kényszerítettem a nagy költő tiszteletére (…) Igaz: most én nem védem Adyt. Viszont: Benedek Elek most ír röpiratot Ady védelmére. Miért? Mert Adynak már nincs szüksége védőkre. De sokaknak igenis szükségük van arra, hogy Adyt védjék. Most már igazán veszélytelen és előnyös konjunktúra Adyt védeni, sőt: a fiatal nemzedékek előtt mint zseniális megértő Szent Öreg népszerűvé kenhetjük elkopott arcunkat, ha védjük az agyonvédett Adyt. (…) De a konzervatívabb magyar közönség és a magyar ifjúság kebelében én tettem, nagy harcok árán, közkinccsé Ady Endrét.”</a:t>
            </a:r>
            <a:endParaRPr lang="hu-HU" sz="1100" i="1" dirty="0"/>
          </a:p>
        </p:txBody>
      </p:sp>
    </p:spTree>
    <p:extLst>
      <p:ext uri="{BB962C8B-B14F-4D97-AF65-F5344CB8AC3E}">
        <p14:creationId xmlns:p14="http://schemas.microsoft.com/office/powerpoint/2010/main" val="125407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623455"/>
          </a:xfrm>
        </p:spPr>
        <p:txBody>
          <a:bodyPr/>
          <a:lstStyle/>
          <a:p>
            <a:r>
              <a:rPr lang="hu-HU" dirty="0" smtClean="0">
                <a:latin typeface="Bell MT" panose="02020503060305020303" pitchFamily="18" charset="0"/>
              </a:rPr>
              <a:t>Szekfű Gyula</a:t>
            </a:r>
            <a:endParaRPr lang="hu-HU" dirty="0">
              <a:latin typeface="Bell MT" panose="02020503060305020303" pitchFamily="18" charset="0"/>
            </a:endParaRPr>
          </a:p>
        </p:txBody>
      </p:sp>
      <p:pic>
        <p:nvPicPr>
          <p:cNvPr id="11" name="Kép helye 10"/>
          <p:cNvPicPr>
            <a:picLocks noGrp="1" noChangeAspect="1"/>
          </p:cNvPicPr>
          <p:nvPr>
            <p:ph type="pic" idx="1"/>
          </p:nvPr>
        </p:nvPicPr>
        <p:blipFill>
          <a:blip r:embed="rId2">
            <a:extLst>
              <a:ext uri="{28A0092B-C50C-407E-A947-70E740481C1C}">
                <a14:useLocalDpi xmlns:a14="http://schemas.microsoft.com/office/drawing/2010/main" val="0"/>
              </a:ext>
            </a:extLst>
          </a:blip>
          <a:srcRect t="19434" b="19434"/>
          <a:stretch>
            <a:fillRect/>
          </a:stretch>
        </p:blipFill>
        <p:spPr>
          <a:xfrm>
            <a:off x="7143571" y="887674"/>
            <a:ext cx="2988223" cy="2359528"/>
          </a:xfrm>
        </p:spPr>
      </p:pic>
      <p:sp>
        <p:nvSpPr>
          <p:cNvPr id="4" name="Szöveg helye 3"/>
          <p:cNvSpPr>
            <a:spLocks noGrp="1"/>
          </p:cNvSpPr>
          <p:nvPr>
            <p:ph type="body" sz="half" idx="2"/>
          </p:nvPr>
        </p:nvSpPr>
        <p:spPr>
          <a:xfrm>
            <a:off x="839787" y="1300940"/>
            <a:ext cx="4347355" cy="2123903"/>
          </a:xfrm>
        </p:spPr>
        <p:txBody>
          <a:bodyPr>
            <a:normAutofit/>
          </a:bodyPr>
          <a:lstStyle/>
          <a:p>
            <a:r>
              <a:rPr lang="hu-HU" dirty="0" smtClean="0">
                <a:latin typeface="Bell MT" panose="02020503060305020303" pitchFamily="18" charset="0"/>
              </a:rPr>
              <a:t>Ady Endre: a magyar dzsentri szimbóluma</a:t>
            </a:r>
          </a:p>
          <a:p>
            <a:pPr marL="285750" indent="-285750">
              <a:buFontTx/>
              <a:buChar char="-"/>
            </a:pPr>
            <a:r>
              <a:rPr lang="hu-HU" dirty="0" smtClean="0">
                <a:latin typeface="Bell MT" panose="02020503060305020303" pitchFamily="18" charset="0"/>
              </a:rPr>
              <a:t>„ a 48 óta </a:t>
            </a:r>
            <a:r>
              <a:rPr lang="hu-HU" dirty="0" err="1" smtClean="0">
                <a:latin typeface="Bell MT" panose="02020503060305020303" pitchFamily="18" charset="0"/>
              </a:rPr>
              <a:t>száradozó</a:t>
            </a:r>
            <a:r>
              <a:rPr lang="hu-HU" dirty="0" smtClean="0">
                <a:latin typeface="Bell MT" panose="02020503060305020303" pitchFamily="18" charset="0"/>
              </a:rPr>
              <a:t> magyar nemességnek beteg virága, egyik utolsó öntudatos tagja volt”</a:t>
            </a:r>
          </a:p>
          <a:p>
            <a:pPr marL="285750" indent="-285750">
              <a:buFontTx/>
              <a:buChar char="-"/>
            </a:pPr>
            <a:r>
              <a:rPr lang="hu-HU" dirty="0" smtClean="0">
                <a:latin typeface="Bell MT" panose="02020503060305020303" pitchFamily="18" charset="0"/>
              </a:rPr>
              <a:t>Ugyanakkor Szabó Dezső </a:t>
            </a:r>
            <a:r>
              <a:rPr lang="hu-HU" dirty="0" err="1" smtClean="0">
                <a:latin typeface="Bell MT" panose="02020503060305020303" pitchFamily="18" charset="0"/>
              </a:rPr>
              <a:t>ady</a:t>
            </a:r>
            <a:r>
              <a:rPr lang="hu-HU" dirty="0" smtClean="0">
                <a:latin typeface="Bell MT" panose="02020503060305020303" pitchFamily="18" charset="0"/>
              </a:rPr>
              <a:t>-képét is elveti, bár Ady kanonizálásáért tett lépéseit elismeri</a:t>
            </a:r>
          </a:p>
          <a:p>
            <a:endParaRPr lang="hu-HU" dirty="0">
              <a:latin typeface="Bell MT" panose="02020503060305020303" pitchFamily="18" charset="0"/>
            </a:endParaRPr>
          </a:p>
        </p:txBody>
      </p:sp>
      <p:sp>
        <p:nvSpPr>
          <p:cNvPr id="6" name="Téglalap 5"/>
          <p:cNvSpPr/>
          <p:nvPr/>
        </p:nvSpPr>
        <p:spPr>
          <a:xfrm>
            <a:off x="839787" y="3610439"/>
            <a:ext cx="3230115" cy="584775"/>
          </a:xfrm>
          <a:prstGeom prst="rect">
            <a:avLst/>
          </a:prstGeom>
        </p:spPr>
        <p:txBody>
          <a:bodyPr wrap="none">
            <a:spAutoFit/>
          </a:bodyPr>
          <a:lstStyle/>
          <a:p>
            <a:r>
              <a:rPr lang="hu-HU" sz="3200" dirty="0" err="1" smtClean="0">
                <a:solidFill>
                  <a:schemeClr val="tx2">
                    <a:lumMod val="90000"/>
                  </a:schemeClr>
                </a:solidFill>
                <a:latin typeface="Bell MT" panose="02020503060305020303" pitchFamily="18" charset="0"/>
                <a:ea typeface="+mj-ea"/>
                <a:cs typeface="+mj-cs"/>
              </a:rPr>
              <a:t>Klebersberg</a:t>
            </a:r>
            <a:r>
              <a:rPr lang="hu-HU" sz="3200" dirty="0" smtClean="0">
                <a:solidFill>
                  <a:schemeClr val="tx2">
                    <a:lumMod val="90000"/>
                  </a:schemeClr>
                </a:solidFill>
                <a:latin typeface="Bell MT" panose="02020503060305020303" pitchFamily="18" charset="0"/>
                <a:ea typeface="+mj-ea"/>
                <a:cs typeface="+mj-cs"/>
              </a:rPr>
              <a:t> Kunó</a:t>
            </a:r>
            <a:endParaRPr lang="hu-HU" dirty="0">
              <a:solidFill>
                <a:schemeClr val="tx2">
                  <a:lumMod val="90000"/>
                </a:schemeClr>
              </a:solidFill>
              <a:latin typeface="Bell MT" panose="02020503060305020303" pitchFamily="18" charset="0"/>
            </a:endParaRPr>
          </a:p>
        </p:txBody>
      </p:sp>
      <p:pic>
        <p:nvPicPr>
          <p:cNvPr id="13" name="Kép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842" y="3610439"/>
            <a:ext cx="2055679" cy="2809269"/>
          </a:xfrm>
          <a:prstGeom prst="rect">
            <a:avLst/>
          </a:prstGeom>
        </p:spPr>
      </p:pic>
      <p:sp>
        <p:nvSpPr>
          <p:cNvPr id="14" name="Szövegdoboz 13"/>
          <p:cNvSpPr txBox="1"/>
          <p:nvPr/>
        </p:nvSpPr>
        <p:spPr>
          <a:xfrm>
            <a:off x="839787" y="4572000"/>
            <a:ext cx="3682337" cy="923330"/>
          </a:xfrm>
          <a:prstGeom prst="rect">
            <a:avLst/>
          </a:prstGeom>
          <a:noFill/>
        </p:spPr>
        <p:txBody>
          <a:bodyPr wrap="square" rtlCol="0">
            <a:spAutoFit/>
          </a:bodyPr>
          <a:lstStyle/>
          <a:p>
            <a:r>
              <a:rPr lang="hu-HU" dirty="0" smtClean="0">
                <a:latin typeface="Bell MT" panose="02020503060305020303" pitchFamily="18" charset="0"/>
              </a:rPr>
              <a:t>- „zseniálisnak” → nevezi Ady költészetét  „a hivatalos irodalmi kánon részévé teszi</a:t>
            </a:r>
            <a:endParaRPr lang="hu-HU" dirty="0">
              <a:latin typeface="Bell MT" panose="02020503060305020303" pitchFamily="18" charset="0"/>
            </a:endParaRPr>
          </a:p>
        </p:txBody>
      </p:sp>
    </p:spTree>
    <p:extLst>
      <p:ext uri="{BB962C8B-B14F-4D97-AF65-F5344CB8AC3E}">
        <p14:creationId xmlns:p14="http://schemas.microsoft.com/office/powerpoint/2010/main" val="20235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3795" y="609600"/>
            <a:ext cx="3706889" cy="520931"/>
          </a:xfrm>
        </p:spPr>
        <p:txBody>
          <a:bodyPr/>
          <a:lstStyle/>
          <a:p>
            <a:r>
              <a:rPr lang="hu-HU" dirty="0" smtClean="0"/>
              <a:t>Kosztolányi Dezső</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9173" y="609600"/>
            <a:ext cx="5385892" cy="5181600"/>
          </a:xfrm>
        </p:spPr>
      </p:pic>
      <p:sp>
        <p:nvSpPr>
          <p:cNvPr id="4" name="Szöveg helye 3"/>
          <p:cNvSpPr>
            <a:spLocks noGrp="1"/>
          </p:cNvSpPr>
          <p:nvPr>
            <p:ph type="body" sz="half" idx="2"/>
          </p:nvPr>
        </p:nvSpPr>
        <p:spPr>
          <a:xfrm>
            <a:off x="249382" y="1454728"/>
            <a:ext cx="4995949" cy="4671752"/>
          </a:xfrm>
        </p:spPr>
        <p:txBody>
          <a:bodyPr>
            <a:normAutofit/>
          </a:bodyPr>
          <a:lstStyle/>
          <a:p>
            <a:pPr marL="285750" indent="-285750">
              <a:buFontTx/>
              <a:buChar char="-"/>
            </a:pPr>
            <a:r>
              <a:rPr lang="hu-HU" dirty="0" smtClean="0"/>
              <a:t>A „legkíméletlenebb” Ady-kritikus</a:t>
            </a:r>
          </a:p>
          <a:p>
            <a:pPr marL="285750" indent="-285750">
              <a:buFontTx/>
              <a:buChar char="-"/>
            </a:pPr>
            <a:r>
              <a:rPr lang="hu-HU" dirty="0" smtClean="0"/>
              <a:t>Konfliktusuk 1907-től eredeztethető</a:t>
            </a:r>
            <a:br>
              <a:rPr lang="hu-HU" dirty="0" smtClean="0"/>
            </a:br>
            <a:r>
              <a:rPr lang="hu-HU" dirty="0" smtClean="0"/>
              <a:t>(</a:t>
            </a:r>
            <a:r>
              <a:rPr lang="hu-HU" i="1" dirty="0" smtClean="0"/>
              <a:t>A négy fal között </a:t>
            </a:r>
            <a:r>
              <a:rPr lang="hu-HU" dirty="0" smtClean="0"/>
              <a:t>c. kötet </a:t>
            </a:r>
            <a:r>
              <a:rPr lang="hu-HU" dirty="0"/>
              <a:t>A</a:t>
            </a:r>
            <a:r>
              <a:rPr lang="hu-HU" dirty="0" smtClean="0"/>
              <a:t>dy-kritikája)</a:t>
            </a:r>
          </a:p>
          <a:p>
            <a:pPr marL="285750" indent="-285750">
              <a:buFontTx/>
              <a:buChar char="-"/>
            </a:pPr>
            <a:r>
              <a:rPr lang="hu-HU" dirty="0" smtClean="0"/>
              <a:t>1929, A Toll: </a:t>
            </a:r>
            <a:r>
              <a:rPr lang="hu-HU" i="1" dirty="0" smtClean="0"/>
              <a:t>Írástudatlanok árulása – Különvélemény Ady Endréről</a:t>
            </a:r>
          </a:p>
          <a:p>
            <a:pPr marL="285750" indent="-285750">
              <a:buFontTx/>
              <a:buChar char="-"/>
            </a:pPr>
            <a:r>
              <a:rPr lang="hu-HU" dirty="0" smtClean="0"/>
              <a:t>Az </a:t>
            </a:r>
            <a:r>
              <a:rPr lang="hu-HU" dirty="0"/>
              <a:t>A</a:t>
            </a:r>
            <a:r>
              <a:rPr lang="hu-HU" dirty="0" smtClean="0"/>
              <a:t>dy által képviselt költői magatartás (vátesz-szerep, messianizmus) visszautalja őt a XIX. századba</a:t>
            </a:r>
          </a:p>
          <a:p>
            <a:pPr marL="285750" indent="-285750">
              <a:buFontTx/>
              <a:buChar char="-"/>
            </a:pPr>
            <a:r>
              <a:rPr lang="hu-HU" dirty="0" smtClean="0"/>
              <a:t>Szerelmi költészete konvencionális</a:t>
            </a:r>
          </a:p>
          <a:p>
            <a:pPr marL="285750" indent="-285750">
              <a:buFontTx/>
              <a:buChar char="-"/>
            </a:pPr>
            <a:r>
              <a:rPr lang="hu-HU" dirty="0" smtClean="0"/>
              <a:t>Az Ady-kultuszgátat szab a magyar líra fejlődése elé</a:t>
            </a:r>
          </a:p>
          <a:p>
            <a:pPr marL="285750" indent="-285750">
              <a:buFontTx/>
              <a:buChar char="-"/>
            </a:pPr>
            <a:r>
              <a:rPr lang="hu-HU" dirty="0" smtClean="0"/>
              <a:t>Valójában két költői ars poetica összecsapásáról beszélhetünk</a:t>
            </a:r>
          </a:p>
          <a:p>
            <a:pPr marL="285750" indent="-285750">
              <a:buFontTx/>
              <a:buChar char="-"/>
            </a:pPr>
            <a:r>
              <a:rPr lang="hu-HU" dirty="0" smtClean="0"/>
              <a:t>További elmarasztaló vélemények: </a:t>
            </a:r>
            <a:r>
              <a:rPr lang="hu-HU" i="1" dirty="0" smtClean="0"/>
              <a:t>Márai Sándor, </a:t>
            </a:r>
            <a:r>
              <a:rPr lang="hu-HU" i="1" dirty="0" err="1" smtClean="0"/>
              <a:t>Tormay</a:t>
            </a:r>
            <a:r>
              <a:rPr lang="hu-HU" i="1" dirty="0" smtClean="0"/>
              <a:t> </a:t>
            </a:r>
            <a:r>
              <a:rPr lang="hu-HU" i="1" dirty="0" err="1" smtClean="0"/>
              <a:t>Cécile</a:t>
            </a:r>
            <a:endParaRPr lang="hu-HU" i="1" dirty="0" smtClean="0"/>
          </a:p>
          <a:p>
            <a:endParaRPr lang="hu-HU" dirty="0"/>
          </a:p>
        </p:txBody>
      </p:sp>
    </p:spTree>
    <p:extLst>
      <p:ext uri="{BB962C8B-B14F-4D97-AF65-F5344CB8AC3E}">
        <p14:creationId xmlns:p14="http://schemas.microsoft.com/office/powerpoint/2010/main" val="243039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Magyar „szélsőjobb”</a:t>
            </a:r>
            <a:endParaRPr lang="hu-HU" dirty="0"/>
          </a:p>
        </p:txBody>
      </p:sp>
      <p:sp>
        <p:nvSpPr>
          <p:cNvPr id="3" name="Tartalom helye 2"/>
          <p:cNvSpPr>
            <a:spLocks noGrp="1"/>
          </p:cNvSpPr>
          <p:nvPr>
            <p:ph idx="1"/>
          </p:nvPr>
        </p:nvSpPr>
        <p:spPr/>
        <p:txBody>
          <a:bodyPr>
            <a:normAutofit/>
          </a:bodyPr>
          <a:lstStyle/>
          <a:p>
            <a:r>
              <a:rPr lang="hu-HU" sz="1800" dirty="0" smtClean="0"/>
              <a:t>dr. Bartha József, </a:t>
            </a:r>
            <a:r>
              <a:rPr lang="hu-HU" sz="1800" dirty="0" err="1" smtClean="0"/>
              <a:t>Kuszkó</a:t>
            </a:r>
            <a:r>
              <a:rPr lang="hu-HU" sz="1800" dirty="0" smtClean="0"/>
              <a:t> István, Kovách Géza és Kőszegi László: </a:t>
            </a:r>
            <a:r>
              <a:rPr lang="hu-HU" sz="1800" i="1" dirty="0" smtClean="0"/>
              <a:t>Az Ady-kultusz: Magyar öngyilkosság! </a:t>
            </a:r>
          </a:p>
          <a:p>
            <a:r>
              <a:rPr lang="hu-HU" sz="1800" dirty="0" smtClean="0"/>
              <a:t>- a magyarságot meg kell védeni az Ady-kultusztól, s magától Adytól, aki szoros kapcsolatokat ápolt a zsidósággal</a:t>
            </a:r>
          </a:p>
          <a:p>
            <a:endParaRPr lang="hu-HU" sz="1800" dirty="0"/>
          </a:p>
        </p:txBody>
      </p:sp>
      <p:sp>
        <p:nvSpPr>
          <p:cNvPr id="5" name="Felfelé-lefelé nyíl 4"/>
          <p:cNvSpPr/>
          <p:nvPr/>
        </p:nvSpPr>
        <p:spPr>
          <a:xfrm>
            <a:off x="8246225" y="2502131"/>
            <a:ext cx="399011" cy="10058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p:cNvSpPr txBox="1"/>
          <p:nvPr/>
        </p:nvSpPr>
        <p:spPr>
          <a:xfrm>
            <a:off x="5843847" y="4073236"/>
            <a:ext cx="5128953" cy="646331"/>
          </a:xfrm>
          <a:prstGeom prst="rect">
            <a:avLst/>
          </a:prstGeom>
          <a:noFill/>
        </p:spPr>
        <p:txBody>
          <a:bodyPr wrap="square" rtlCol="0">
            <a:spAutoFit/>
          </a:bodyPr>
          <a:lstStyle/>
          <a:p>
            <a:r>
              <a:rPr lang="hu-HU" dirty="0" smtClean="0"/>
              <a:t>A Magyarság Útja (1941) c. hungarista lap </a:t>
            </a:r>
            <a:r>
              <a:rPr lang="hu-HU" i="1" dirty="0" err="1" smtClean="0"/>
              <a:t>Fiala</a:t>
            </a:r>
            <a:r>
              <a:rPr lang="hu-HU" i="1" dirty="0" smtClean="0"/>
              <a:t> Ferenc </a:t>
            </a:r>
            <a:r>
              <a:rPr lang="hu-HU" dirty="0" smtClean="0"/>
              <a:t>révén Ady (és Szabó Dezső) védelmére kel</a:t>
            </a:r>
            <a:endParaRPr lang="hu-HU"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684" y="2963487"/>
            <a:ext cx="3429000" cy="2057400"/>
          </a:xfrm>
          <a:prstGeom prst="rect">
            <a:avLst/>
          </a:prstGeom>
        </p:spPr>
      </p:pic>
    </p:spTree>
    <p:extLst>
      <p:ext uri="{BB962C8B-B14F-4D97-AF65-F5344CB8AC3E}">
        <p14:creationId xmlns:p14="http://schemas.microsoft.com/office/powerpoint/2010/main" val="268353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1948 után</a:t>
            </a:r>
            <a:endParaRPr lang="hu-HU" dirty="0"/>
          </a:p>
        </p:txBody>
      </p:sp>
      <p:sp>
        <p:nvSpPr>
          <p:cNvPr id="3" name="Szövegdoboz 2"/>
          <p:cNvSpPr txBox="1"/>
          <p:nvPr/>
        </p:nvSpPr>
        <p:spPr>
          <a:xfrm>
            <a:off x="648392" y="2186247"/>
            <a:ext cx="4921135" cy="2308324"/>
          </a:xfrm>
          <a:prstGeom prst="rect">
            <a:avLst/>
          </a:prstGeom>
          <a:noFill/>
        </p:spPr>
        <p:txBody>
          <a:bodyPr wrap="square" rtlCol="0">
            <a:spAutoFit/>
          </a:bodyPr>
          <a:lstStyle/>
          <a:p>
            <a:pPr marL="285750" indent="-285750">
              <a:buFontTx/>
              <a:buChar char="-"/>
            </a:pPr>
            <a:r>
              <a:rPr lang="hu-HU" dirty="0" smtClean="0"/>
              <a:t>Új, a kommunista fordulathoz illő Petőfi–Ady–József Attila kánon (</a:t>
            </a:r>
            <a:r>
              <a:rPr lang="hu-HU" i="1" dirty="0" smtClean="0"/>
              <a:t>Király István </a:t>
            </a:r>
            <a:r>
              <a:rPr lang="hu-HU" dirty="0" smtClean="0"/>
              <a:t>a kor legismertebb, a hivatalos véleményt megtestesítő kritikusa) – </a:t>
            </a:r>
            <a:r>
              <a:rPr lang="hu-HU" i="1" dirty="0" smtClean="0"/>
              <a:t>Révai József</a:t>
            </a:r>
          </a:p>
          <a:p>
            <a:pPr marL="285750" indent="-285750">
              <a:buFontTx/>
              <a:buChar char="-"/>
            </a:pPr>
            <a:r>
              <a:rPr lang="hu-HU" i="1" dirty="0" smtClean="0"/>
              <a:t>Aczél György</a:t>
            </a:r>
            <a:r>
              <a:rPr lang="hu-HU" dirty="0" smtClean="0"/>
              <a:t>: ugyanezt a vonalat viszi tovább a Kádár-korban 1956 után</a:t>
            </a:r>
          </a:p>
          <a:p>
            <a:pPr marL="285750" indent="-285750">
              <a:buFontTx/>
              <a:buChar char="-"/>
            </a:pPr>
            <a:r>
              <a:rPr lang="hu-HU" dirty="0" smtClean="0"/>
              <a:t>Ady: forradalmi költő</a:t>
            </a:r>
          </a:p>
          <a:p>
            <a:pPr marL="285750" indent="-285750">
              <a:buFontTx/>
              <a:buChar char="-"/>
            </a:pPr>
            <a:r>
              <a:rPr lang="hu-HU" dirty="0" smtClean="0"/>
              <a:t>Életműve egy részét „agyonhallgatják”</a:t>
            </a:r>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6015" y="4101965"/>
            <a:ext cx="5361600" cy="2448464"/>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4253" y="1580050"/>
            <a:ext cx="1613362" cy="2048595"/>
          </a:xfrm>
          <a:prstGeom prst="rect">
            <a:avLst/>
          </a:prstGeom>
        </p:spPr>
      </p:pic>
    </p:spTree>
    <p:extLst>
      <p:ext uri="{BB962C8B-B14F-4D97-AF65-F5344CB8AC3E}">
        <p14:creationId xmlns:p14="http://schemas.microsoft.com/office/powerpoint/2010/main" val="3193469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la">
  <a:themeElements>
    <a:clrScheme name="Pal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al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l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Pala</Template>
  <TotalTime>295</TotalTime>
  <Words>498</Words>
  <Application>Microsoft Office PowerPoint</Application>
  <PresentationFormat>Szélesvásznú</PresentationFormat>
  <Paragraphs>61</Paragraphs>
  <Slides>10</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10</vt:i4>
      </vt:variant>
    </vt:vector>
  </HeadingPairs>
  <TitlesOfParts>
    <vt:vector size="17" baseType="lpstr">
      <vt:lpstr>Arial</vt:lpstr>
      <vt:lpstr>Bell MT</vt:lpstr>
      <vt:lpstr>Calibri</vt:lpstr>
      <vt:lpstr>Calisto MT</vt:lpstr>
      <vt:lpstr>Trebuchet MS</vt:lpstr>
      <vt:lpstr>Wingdings 2</vt:lpstr>
      <vt:lpstr>Pala</vt:lpstr>
      <vt:lpstr>Egy velünk élő életmű (Az Ady-kultusz rövid története 1906-tól napjainkig)</vt:lpstr>
      <vt:lpstr>PowerPoint-bemutató</vt:lpstr>
      <vt:lpstr>Hatvany Lajos</vt:lpstr>
      <vt:lpstr>Jászi Oszkár</vt:lpstr>
      <vt:lpstr>Szabó Dezső</vt:lpstr>
      <vt:lpstr>Szekfű Gyula</vt:lpstr>
      <vt:lpstr>Kosztolányi Dezső</vt:lpstr>
      <vt:lpstr>Magyar „szélsőjobb”</vt:lpstr>
      <vt:lpstr>1948 után</vt:lpstr>
      <vt:lpstr>Köszönöm megtisztelő figyelmüket!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Ady-kultusz</dc:title>
  <dc:creator>Windows-felhasználó</dc:creator>
  <cp:lastModifiedBy>Windows-felhasználó</cp:lastModifiedBy>
  <cp:revision>15</cp:revision>
  <dcterms:created xsi:type="dcterms:W3CDTF">2019-01-17T07:40:43Z</dcterms:created>
  <dcterms:modified xsi:type="dcterms:W3CDTF">2019-01-17T12:35:53Z</dcterms:modified>
</cp:coreProperties>
</file>